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3">
  <p:sldMasterIdLst>
    <p:sldMasterId id="2147483662" r:id="rId1"/>
  </p:sldMasterIdLst>
  <p:notesMasterIdLst>
    <p:notesMasterId r:id="rId28"/>
  </p:notesMasterIdLst>
  <p:sldIdLst>
    <p:sldId id="256" r:id="rId2"/>
    <p:sldId id="352" r:id="rId3"/>
    <p:sldId id="332" r:id="rId4"/>
    <p:sldId id="333" r:id="rId5"/>
    <p:sldId id="334" r:id="rId6"/>
    <p:sldId id="335" r:id="rId7"/>
    <p:sldId id="336" r:id="rId8"/>
    <p:sldId id="337" r:id="rId9"/>
    <p:sldId id="338" r:id="rId10"/>
    <p:sldId id="339" r:id="rId11"/>
    <p:sldId id="353" r:id="rId12"/>
    <p:sldId id="340" r:id="rId13"/>
    <p:sldId id="354" r:id="rId14"/>
    <p:sldId id="341" r:id="rId15"/>
    <p:sldId id="342" r:id="rId16"/>
    <p:sldId id="343" r:id="rId17"/>
    <p:sldId id="344" r:id="rId18"/>
    <p:sldId id="345" r:id="rId19"/>
    <p:sldId id="346" r:id="rId20"/>
    <p:sldId id="355" r:id="rId21"/>
    <p:sldId id="347" r:id="rId22"/>
    <p:sldId id="348" r:id="rId23"/>
    <p:sldId id="349" r:id="rId24"/>
    <p:sldId id="350" r:id="rId25"/>
    <p:sldId id="351" r:id="rId26"/>
    <p:sldId id="356"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50"/>
    <p:restoredTop sz="81250" autoAdjust="0"/>
  </p:normalViewPr>
  <p:slideViewPr>
    <p:cSldViewPr>
      <p:cViewPr varScale="1">
        <p:scale>
          <a:sx n="95" d="100"/>
          <a:sy n="95" d="100"/>
        </p:scale>
        <p:origin x="-1458" y="-1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422B10-FE80-4935-B9C9-55F2DE02CE53}" type="datetimeFigureOut">
              <a:rPr lang="en-US" smtClean="0"/>
              <a:t>1/9/2017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974C31-EB4A-4B21-8134-CB5741A1DC5F}" type="slidenum">
              <a:rPr lang="en-US" smtClean="0"/>
              <a:t>‹#›</a:t>
            </a:fld>
            <a:endParaRPr lang="en-US"/>
          </a:p>
        </p:txBody>
      </p:sp>
    </p:spTree>
    <p:extLst>
      <p:ext uri="{BB962C8B-B14F-4D97-AF65-F5344CB8AC3E}">
        <p14:creationId xmlns:p14="http://schemas.microsoft.com/office/powerpoint/2010/main" val="2113143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974C31-EB4A-4B21-8134-CB5741A1DC5F}" type="slidenum">
              <a:rPr lang="en-US" smtClean="0"/>
              <a:t>1</a:t>
            </a:fld>
            <a:endParaRPr lang="en-US"/>
          </a:p>
        </p:txBody>
      </p:sp>
    </p:spTree>
    <p:extLst>
      <p:ext uri="{BB962C8B-B14F-4D97-AF65-F5344CB8AC3E}">
        <p14:creationId xmlns:p14="http://schemas.microsoft.com/office/powerpoint/2010/main" val="287943198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3008313" cy="72831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838200"/>
            <a:ext cx="5111750" cy="5287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676400"/>
            <a:ext cx="3008313" cy="4449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761999"/>
            <a:ext cx="5486400" cy="3965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381000" y="6356350"/>
            <a:ext cx="76200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Footer Placeholder 3"/>
          <p:cNvSpPr>
            <a:spLocks noGrp="1"/>
          </p:cNvSpPr>
          <p:nvPr>
            <p:ph type="ftr" sz="quarter" idx="11"/>
          </p:nvPr>
        </p:nvSpPr>
        <p:spPr>
          <a:xfrm>
            <a:off x="990600" y="6356350"/>
            <a:ext cx="7010400" cy="365125"/>
          </a:xfr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Footer Placeholder 3"/>
          <p:cNvSpPr>
            <a:spLocks noGrp="1"/>
          </p:cNvSpPr>
          <p:nvPr>
            <p:ph type="ftr" sz="quarter" idx="11"/>
          </p:nvPr>
        </p:nvSpPr>
        <p:spPr>
          <a:xfrm>
            <a:off x="990600" y="6356350"/>
            <a:ext cx="7010400" cy="365125"/>
          </a:xfr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696200" cy="11430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990600" y="1676400"/>
            <a:ext cx="7696200" cy="4449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Rectangle 6"/>
          <p:cNvSpPr/>
          <p:nvPr/>
        </p:nvSpPr>
        <p:spPr>
          <a:xfrm>
            <a:off x="0" y="0"/>
            <a:ext cx="609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3"/>
          <p:cNvSpPr>
            <a:spLocks noGrp="1"/>
          </p:cNvSpPr>
          <p:nvPr>
            <p:ph type="ftr" sz="quarter" idx="11"/>
          </p:nvPr>
        </p:nvSpPr>
        <p:spPr>
          <a:xfrm>
            <a:off x="990600" y="6356350"/>
            <a:ext cx="7010400" cy="365125"/>
          </a:xfrm>
          <a:prstGeom prst="rect">
            <a:avLst/>
          </a:prstGeom>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124029010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4" name="Rectangle 3"/>
          <p:cNvSpPr/>
          <p:nvPr/>
        </p:nvSpPr>
        <p:spPr>
          <a:xfrm>
            <a:off x="0" y="-228600"/>
            <a:ext cx="9144000" cy="6858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22313" y="914400"/>
            <a:ext cx="7772400" cy="1362075"/>
          </a:xfrm>
        </p:spPr>
        <p:txBody>
          <a:bodyPr anchor="t"/>
          <a:lstStyle>
            <a:lvl1pPr algn="l">
              <a:defRPr sz="4000" b="1" cap="all">
                <a:solidFill>
                  <a:schemeClr val="tx1"/>
                </a:solidFill>
              </a:defRPr>
            </a:lvl1pPr>
          </a:lstStyle>
          <a:p>
            <a:r>
              <a:rPr lang="en-US" smtClean="0"/>
              <a:t>Click to edit Master 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Footer Placeholder 3"/>
          <p:cNvSpPr>
            <a:spLocks noGrp="1"/>
          </p:cNvSpPr>
          <p:nvPr>
            <p:ph type="ftr" sz="quarter" idx="11"/>
          </p:nvPr>
        </p:nvSpPr>
        <p:spPr>
          <a:xfrm>
            <a:off x="722313" y="6356350"/>
            <a:ext cx="7278687" cy="365125"/>
          </a:xfrm>
          <a:prstGeom prst="rect">
            <a:avLst/>
          </a:prstGeom>
        </p:spPr>
        <p:txBody>
          <a:bodyPr/>
          <a:lstStyle/>
          <a:p>
            <a:r>
              <a:rPr lang="en-US" smtClean="0"/>
              <a:t>Venkataraman &amp; Pinto, Operations Management, 1e. SAGE, 2018.</a:t>
            </a:r>
            <a:endParaRPr lang="en-US"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581400"/>
            <a:ext cx="9144000" cy="33195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2027238"/>
            <a:ext cx="4040188"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590799"/>
            <a:ext cx="4040188"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2027238"/>
            <a:ext cx="4041775"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590799"/>
            <a:ext cx="4041775"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0"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
        <p:nvSpPr>
          <p:cNvPr id="6"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
        <p:nvSpPr>
          <p:cNvPr id="5"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Footer Placeholder 3"/>
          <p:cNvSpPr>
            <a:spLocks noGrp="1"/>
          </p:cNvSpPr>
          <p:nvPr>
            <p:ph type="ftr" sz="quarter" idx="11"/>
          </p:nvPr>
        </p:nvSpPr>
        <p:spPr>
          <a:xfrm>
            <a:off x="609600" y="6356350"/>
            <a:ext cx="7391400" cy="365125"/>
          </a:xfrm>
          <a:prstGeom prst="rect">
            <a:avLst/>
          </a:prstGeom>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0653676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382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2133600"/>
            <a:ext cx="8229600" cy="3992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229600" y="6356350"/>
            <a:ext cx="457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
        <p:nvSpPr>
          <p:cNvPr id="7" name="Rectangle 6"/>
          <p:cNvSpPr/>
          <p:nvPr/>
        </p:nvSpPr>
        <p:spPr>
          <a:xfrm>
            <a:off x="0" y="0"/>
            <a:ext cx="9144000" cy="609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ooter Placeholder 3"/>
          <p:cNvSpPr>
            <a:spLocks noGrp="1"/>
          </p:cNvSpPr>
          <p:nvPr>
            <p:ph type="ftr" sz="quarter" idx="3"/>
          </p:nvPr>
        </p:nvSpPr>
        <p:spPr>
          <a:xfrm>
            <a:off x="457200" y="6356350"/>
            <a:ext cx="7543800" cy="365125"/>
          </a:xfrm>
          <a:prstGeom prst="rect">
            <a:avLst/>
          </a:prstGeom>
        </p:spPr>
        <p:txBody>
          <a:bodyPr/>
          <a:lstStyle>
            <a:lvl1pPr>
              <a:defRPr lang="en-US" sz="1100" kern="1200" dirty="0" smtClean="0">
                <a:solidFill>
                  <a:schemeClr val="tx1">
                    <a:tint val="75000"/>
                  </a:schemeClr>
                </a:solidFill>
                <a:latin typeface="+mn-lt"/>
                <a:ea typeface="+mn-ea"/>
                <a:cs typeface="+mn-cs"/>
              </a:defRPr>
            </a:lvl1pPr>
          </a:lstStyle>
          <a:p>
            <a:r>
              <a:rPr lang="en-US" smtClean="0"/>
              <a:t>Venkataraman &amp; Pinto, Operations Management, 1e. SAGE, 2018.</a:t>
            </a:r>
            <a:endParaRPr lang="en-US" dirty="0"/>
          </a:p>
        </p:txBody>
      </p:sp>
      <p:sp>
        <p:nvSpPr>
          <p:cNvPr id="8" name="Rectangle 7"/>
          <p:cNvSpPr/>
          <p:nvPr userDrawn="1"/>
        </p:nvSpPr>
        <p:spPr>
          <a:xfrm>
            <a:off x="0" y="0"/>
            <a:ext cx="9144000" cy="6096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49" r:id="rId12"/>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2"/>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50089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0"/>
            <a:ext cx="7696200" cy="381000"/>
          </a:xfrm>
        </p:spPr>
        <p:txBody>
          <a:bodyPr>
            <a:noAutofit/>
          </a:bodyPr>
          <a:lstStyle/>
          <a:p>
            <a:r>
              <a:rPr lang="en-US" sz="1800" dirty="0"/>
              <a:t>Example D.1, Cont’d</a:t>
            </a:r>
          </a:p>
        </p:txBody>
      </p:sp>
      <p:sp>
        <p:nvSpPr>
          <p:cNvPr id="7" name="Content Placeholder 6"/>
          <p:cNvSpPr>
            <a:spLocks noGrp="1"/>
          </p:cNvSpPr>
          <p:nvPr>
            <p:ph idx="1"/>
          </p:nvPr>
        </p:nvSpPr>
        <p:spPr>
          <a:xfrm>
            <a:off x="990600" y="457200"/>
            <a:ext cx="7696200" cy="381000"/>
          </a:xfrm>
        </p:spPr>
        <p:txBody>
          <a:bodyPr>
            <a:noAutofit/>
          </a:bodyPr>
          <a:lstStyle/>
          <a:p>
            <a:r>
              <a:rPr lang="en-US" sz="1400" dirty="0" smtClean="0"/>
              <a:t>Step </a:t>
            </a:r>
            <a:r>
              <a:rPr lang="en-US" sz="1400" dirty="0"/>
              <a:t>1: Generate a probability distribution for the possible values of key random </a:t>
            </a:r>
            <a:r>
              <a:rPr lang="en-US" sz="1400" dirty="0" smtClean="0"/>
              <a:t>variables</a:t>
            </a:r>
            <a:endParaRPr lang="en-US" sz="1400" dirty="0"/>
          </a:p>
        </p:txBody>
      </p:sp>
      <p:sp>
        <p:nvSpPr>
          <p:cNvPr id="5" name="Slide Number Placeholder 4"/>
          <p:cNvSpPr>
            <a:spLocks noGrp="1"/>
          </p:cNvSpPr>
          <p:nvPr>
            <p:ph type="sldNum" sz="quarter" idx="12"/>
          </p:nvPr>
        </p:nvSpPr>
        <p:spPr>
          <a:xfrm>
            <a:off x="8686800" y="6553200"/>
            <a:ext cx="457200" cy="304800"/>
          </a:xfrm>
        </p:spPr>
        <p:txBody>
          <a:bodyPr/>
          <a:lstStyle/>
          <a:p>
            <a:fld id="{B6F15528-21DE-4FAA-801E-634DDDAF4B2B}" type="slidenum">
              <a:rPr lang="en-US" smtClean="0"/>
              <a:pPr/>
              <a:t>10</a:t>
            </a:fld>
            <a:endParaRPr lang="en-US"/>
          </a:p>
        </p:txBody>
      </p:sp>
      <p:sp>
        <p:nvSpPr>
          <p:cNvPr id="8" name="Footer Placeholder 3"/>
          <p:cNvSpPr>
            <a:spLocks noGrp="1"/>
          </p:cNvSpPr>
          <p:nvPr>
            <p:ph type="ftr" sz="quarter" idx="11"/>
          </p:nvPr>
        </p:nvSpPr>
        <p:spPr>
          <a:xfrm>
            <a:off x="609600" y="6553200"/>
            <a:ext cx="7010400" cy="304800"/>
          </a:xfrm>
        </p:spPr>
        <p:txBody>
          <a:bodyPr/>
          <a:lstStyle/>
          <a:p>
            <a:r>
              <a:rPr lang="en-US" dirty="0" err="1" smtClean="0"/>
              <a:t>Venkataraman</a:t>
            </a:r>
            <a:r>
              <a:rPr lang="en-US" dirty="0" smtClean="0"/>
              <a:t> &amp; Pinto, Operations Management, 1e. SAGE, 2018.</a:t>
            </a:r>
            <a:endParaRPr lang="en-US" dirty="0"/>
          </a:p>
        </p:txBody>
      </p:sp>
      <p:sp>
        <p:nvSpPr>
          <p:cNvPr id="2" name="TextBox 1"/>
          <p:cNvSpPr txBox="1"/>
          <p:nvPr/>
        </p:nvSpPr>
        <p:spPr>
          <a:xfrm>
            <a:off x="943319" y="3660030"/>
            <a:ext cx="8153400" cy="584775"/>
          </a:xfrm>
          <a:prstGeom prst="rect">
            <a:avLst/>
          </a:prstGeom>
          <a:noFill/>
        </p:spPr>
        <p:txBody>
          <a:bodyPr wrap="square" rtlCol="0">
            <a:spAutoFit/>
          </a:bodyPr>
          <a:lstStyle/>
          <a:p>
            <a:pPr marL="285750" indent="-285750">
              <a:buFont typeface="Arial" panose="020B0604020202020204" pitchFamily="34" charset="0"/>
              <a:buChar char="•"/>
            </a:pPr>
            <a:r>
              <a:rPr lang="en-US" sz="1400" dirty="0"/>
              <a:t>Step 2: Compute a cumulative probability distribution for each random variable</a:t>
            </a:r>
          </a:p>
          <a:p>
            <a:endParaRPr lang="en-GB"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15143" y="838200"/>
            <a:ext cx="7209752" cy="2819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9972" y="3969685"/>
            <a:ext cx="7234427" cy="25835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669993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dirty="0"/>
              <a:t>Example D.1, Cont’d</a:t>
            </a:r>
          </a:p>
        </p:txBody>
      </p:sp>
      <p:sp>
        <p:nvSpPr>
          <p:cNvPr id="7" name="Content Placeholder 6"/>
          <p:cNvSpPr>
            <a:spLocks noGrp="1"/>
          </p:cNvSpPr>
          <p:nvPr>
            <p:ph idx="1"/>
          </p:nvPr>
        </p:nvSpPr>
        <p:spPr>
          <a:xfrm>
            <a:off x="990600" y="990600"/>
            <a:ext cx="7696200" cy="838200"/>
          </a:xfrm>
        </p:spPr>
        <p:txBody>
          <a:bodyPr>
            <a:noAutofit/>
          </a:bodyPr>
          <a:lstStyle/>
          <a:p>
            <a:r>
              <a:rPr lang="en-US" sz="2400" dirty="0" smtClean="0"/>
              <a:t>Step </a:t>
            </a:r>
            <a:r>
              <a:rPr lang="en-US" sz="2400" dirty="0"/>
              <a:t>3: Assign an interval of random numbers for each potential value of the random </a:t>
            </a:r>
            <a:r>
              <a:rPr lang="en-US" sz="2400" dirty="0" smtClean="0"/>
              <a:t>variable</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11</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5703" y="1981200"/>
            <a:ext cx="8455688" cy="3733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95812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dirty="0"/>
              <a:t>Example D.1, Cont’d</a:t>
            </a:r>
          </a:p>
        </p:txBody>
      </p:sp>
      <p:sp>
        <p:nvSpPr>
          <p:cNvPr id="7" name="Content Placeholder 6"/>
          <p:cNvSpPr>
            <a:spLocks noGrp="1"/>
          </p:cNvSpPr>
          <p:nvPr>
            <p:ph idx="1"/>
          </p:nvPr>
        </p:nvSpPr>
        <p:spPr>
          <a:xfrm>
            <a:off x="990600" y="1219200"/>
            <a:ext cx="7696200" cy="1066800"/>
          </a:xfrm>
        </p:spPr>
        <p:txBody>
          <a:bodyPr>
            <a:noAutofit/>
          </a:bodyPr>
          <a:lstStyle/>
          <a:p>
            <a:r>
              <a:rPr lang="en-US" sz="2400" dirty="0" smtClean="0"/>
              <a:t>Step </a:t>
            </a:r>
            <a:r>
              <a:rPr lang="en-US" sz="2400" dirty="0"/>
              <a:t>4: Generate </a:t>
            </a:r>
            <a:r>
              <a:rPr lang="en-US" sz="2400" dirty="0" smtClean="0"/>
              <a:t>random numbers </a:t>
            </a:r>
            <a:r>
              <a:rPr lang="en-US" sz="2400" dirty="0"/>
              <a:t>by using a </a:t>
            </a:r>
            <a:r>
              <a:rPr lang="en-US" sz="2400" dirty="0" smtClean="0"/>
              <a:t>table </a:t>
            </a:r>
            <a:r>
              <a:rPr lang="en-US" sz="2400" dirty="0"/>
              <a:t>of </a:t>
            </a:r>
            <a:r>
              <a:rPr lang="en-US" sz="2400" dirty="0" smtClean="0"/>
              <a:t>random numbers </a:t>
            </a:r>
            <a:r>
              <a:rPr lang="en-US" sz="2400" dirty="0"/>
              <a:t>or a </a:t>
            </a:r>
            <a:r>
              <a:rPr lang="en-US" sz="2400" dirty="0" smtClean="0"/>
              <a:t>computer</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12</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2133600"/>
            <a:ext cx="8265262" cy="3962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30193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762000"/>
          </a:xfrm>
        </p:spPr>
        <p:txBody>
          <a:bodyPr>
            <a:noAutofit/>
          </a:bodyPr>
          <a:lstStyle/>
          <a:p>
            <a:r>
              <a:rPr lang="en-US" sz="2200" dirty="0"/>
              <a:t>Example D.1, Cont’d</a:t>
            </a:r>
          </a:p>
        </p:txBody>
      </p:sp>
      <p:sp>
        <p:nvSpPr>
          <p:cNvPr id="7" name="Content Placeholder 6"/>
          <p:cNvSpPr>
            <a:spLocks noGrp="1"/>
          </p:cNvSpPr>
          <p:nvPr>
            <p:ph idx="1"/>
          </p:nvPr>
        </p:nvSpPr>
        <p:spPr>
          <a:xfrm>
            <a:off x="1066800" y="685800"/>
            <a:ext cx="7696200" cy="838200"/>
          </a:xfrm>
        </p:spPr>
        <p:txBody>
          <a:bodyPr>
            <a:noAutofit/>
          </a:bodyPr>
          <a:lstStyle/>
          <a:p>
            <a:r>
              <a:rPr lang="en-US" sz="1600" dirty="0" smtClean="0"/>
              <a:t>Step </a:t>
            </a:r>
            <a:r>
              <a:rPr lang="en-US" sz="1600" dirty="0"/>
              <a:t>5: Simulate a series of trials and analyze the results</a:t>
            </a:r>
          </a:p>
          <a:p>
            <a:r>
              <a:rPr lang="en-US" sz="1600" dirty="0" smtClean="0"/>
              <a:t>Assume </a:t>
            </a:r>
            <a:r>
              <a:rPr lang="en-US" sz="1600" dirty="0"/>
              <a:t>that the manager of the electronics store wants to simulate 15 days of demand for LED TVs. </a:t>
            </a:r>
          </a:p>
        </p:txBody>
      </p:sp>
      <p:sp>
        <p:nvSpPr>
          <p:cNvPr id="5" name="Slide Number Placeholder 4"/>
          <p:cNvSpPr>
            <a:spLocks noGrp="1"/>
          </p:cNvSpPr>
          <p:nvPr>
            <p:ph type="sldNum" sz="quarter" idx="12"/>
          </p:nvPr>
        </p:nvSpPr>
        <p:spPr>
          <a:xfrm>
            <a:off x="8686800" y="6553200"/>
            <a:ext cx="457200" cy="304800"/>
          </a:xfrm>
        </p:spPr>
        <p:txBody>
          <a:bodyPr/>
          <a:lstStyle/>
          <a:p>
            <a:fld id="{B6F15528-21DE-4FAA-801E-634DDDAF4B2B}" type="slidenum">
              <a:rPr lang="en-US" smtClean="0"/>
              <a:pPr/>
              <a:t>13</a:t>
            </a:fld>
            <a:endParaRPr lang="en-US" dirty="0"/>
          </a:p>
        </p:txBody>
      </p:sp>
      <p:sp>
        <p:nvSpPr>
          <p:cNvPr id="8" name="Footer Placeholder 3"/>
          <p:cNvSpPr>
            <a:spLocks noGrp="1"/>
          </p:cNvSpPr>
          <p:nvPr>
            <p:ph type="ftr" sz="quarter" idx="11"/>
          </p:nvPr>
        </p:nvSpPr>
        <p:spPr>
          <a:xfrm>
            <a:off x="609600" y="6553200"/>
            <a:ext cx="7010400" cy="278842"/>
          </a:xfrm>
        </p:spPr>
        <p:txBody>
          <a:bodyPr/>
          <a:lstStyle/>
          <a:p>
            <a:r>
              <a:rPr lang="en-US" dirty="0" err="1" smtClean="0"/>
              <a:t>Venkataraman</a:t>
            </a:r>
            <a:r>
              <a:rPr lang="en-US" dirty="0" smtClean="0"/>
              <a:t> &amp; Pinto, Operations Management, 1e. SAGE, 2018.</a:t>
            </a:r>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1600200"/>
            <a:ext cx="7086600" cy="48982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1060345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0"/>
            <a:ext cx="7696200" cy="457200"/>
          </a:xfrm>
        </p:spPr>
        <p:txBody>
          <a:bodyPr>
            <a:noAutofit/>
          </a:bodyPr>
          <a:lstStyle/>
          <a:p>
            <a:r>
              <a:rPr lang="en-US" sz="1800" dirty="0"/>
              <a:t>Example D.1 Using Excel</a:t>
            </a:r>
          </a:p>
        </p:txBody>
      </p:sp>
      <p:sp>
        <p:nvSpPr>
          <p:cNvPr id="7" name="Content Placeholder 6"/>
          <p:cNvSpPr>
            <a:spLocks noGrp="1"/>
          </p:cNvSpPr>
          <p:nvPr>
            <p:ph idx="1"/>
          </p:nvPr>
        </p:nvSpPr>
        <p:spPr>
          <a:xfrm>
            <a:off x="1028700" y="457200"/>
            <a:ext cx="7696200" cy="609600"/>
          </a:xfrm>
        </p:spPr>
        <p:txBody>
          <a:bodyPr>
            <a:noAutofit/>
          </a:bodyPr>
          <a:lstStyle/>
          <a:p>
            <a:r>
              <a:rPr lang="en-US" sz="1400" dirty="0" smtClean="0"/>
              <a:t>Step </a:t>
            </a:r>
            <a:r>
              <a:rPr lang="en-US" sz="1400" dirty="0"/>
              <a:t>1:  Generate a probability distribution for the possible values of key random variables</a:t>
            </a:r>
          </a:p>
          <a:p>
            <a:r>
              <a:rPr lang="en-US" sz="1400" dirty="0" smtClean="0"/>
              <a:t>Step </a:t>
            </a:r>
            <a:r>
              <a:rPr lang="en-US" sz="1400" dirty="0"/>
              <a:t>2: Compute a cumulative probability distribution for each random </a:t>
            </a:r>
            <a:r>
              <a:rPr lang="en-US" sz="1400" dirty="0" smtClean="0"/>
              <a:t>variable</a:t>
            </a:r>
            <a:endParaRPr lang="en-US" sz="1400" dirty="0"/>
          </a:p>
        </p:txBody>
      </p:sp>
      <p:sp>
        <p:nvSpPr>
          <p:cNvPr id="5" name="Slide Number Placeholder 4"/>
          <p:cNvSpPr>
            <a:spLocks noGrp="1"/>
          </p:cNvSpPr>
          <p:nvPr>
            <p:ph type="sldNum" sz="quarter" idx="12"/>
          </p:nvPr>
        </p:nvSpPr>
        <p:spPr>
          <a:xfrm>
            <a:off x="8686800" y="6629400"/>
            <a:ext cx="457200" cy="228600"/>
          </a:xfrm>
        </p:spPr>
        <p:txBody>
          <a:bodyPr/>
          <a:lstStyle/>
          <a:p>
            <a:fld id="{B6F15528-21DE-4FAA-801E-634DDDAF4B2B}" type="slidenum">
              <a:rPr lang="en-US" smtClean="0"/>
              <a:pPr/>
              <a:t>14</a:t>
            </a:fld>
            <a:endParaRPr lang="en-US" dirty="0"/>
          </a:p>
        </p:txBody>
      </p:sp>
      <p:sp>
        <p:nvSpPr>
          <p:cNvPr id="8" name="Footer Placeholder 3"/>
          <p:cNvSpPr>
            <a:spLocks noGrp="1"/>
          </p:cNvSpPr>
          <p:nvPr>
            <p:ph type="ftr" sz="quarter" idx="11"/>
          </p:nvPr>
        </p:nvSpPr>
        <p:spPr>
          <a:xfrm>
            <a:off x="609600" y="6629400"/>
            <a:ext cx="7010400" cy="228600"/>
          </a:xfrm>
        </p:spPr>
        <p:txBody>
          <a:bodyPr/>
          <a:lstStyle/>
          <a:p>
            <a:r>
              <a:rPr lang="en-US" dirty="0" err="1" smtClean="0"/>
              <a:t>Venkataraman</a:t>
            </a:r>
            <a:r>
              <a:rPr lang="en-US" dirty="0" smtClean="0"/>
              <a:t> &amp; Pinto, Operations Management, 1e. SAGE, 2018.</a:t>
            </a:r>
            <a:endParaRPr lang="en-US" dirty="0"/>
          </a:p>
        </p:txBody>
      </p:sp>
      <p:sp>
        <p:nvSpPr>
          <p:cNvPr id="2" name="TextBox 1"/>
          <p:cNvSpPr txBox="1"/>
          <p:nvPr/>
        </p:nvSpPr>
        <p:spPr>
          <a:xfrm>
            <a:off x="914400" y="3686430"/>
            <a:ext cx="8077200" cy="584775"/>
          </a:xfrm>
          <a:prstGeom prst="rect">
            <a:avLst/>
          </a:prstGeom>
          <a:noFill/>
        </p:spPr>
        <p:txBody>
          <a:bodyPr wrap="square" rtlCol="0">
            <a:spAutoFit/>
          </a:bodyPr>
          <a:lstStyle/>
          <a:p>
            <a:pPr marL="285750" indent="-285750">
              <a:buFont typeface="Arial" panose="020B0604020202020204" pitchFamily="34" charset="0"/>
              <a:buChar char="•"/>
            </a:pPr>
            <a:r>
              <a:rPr lang="en-US" sz="1400" dirty="0"/>
              <a:t>Step 3: Enter the number of the simulation trials and generate a random number for each trial.</a:t>
            </a:r>
          </a:p>
          <a:p>
            <a:endParaRPr lang="en-GB"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29963" y="990600"/>
            <a:ext cx="4953000" cy="27042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62200" y="3978817"/>
            <a:ext cx="5301168" cy="26505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687561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104900" y="0"/>
            <a:ext cx="7696200" cy="533400"/>
          </a:xfrm>
        </p:spPr>
        <p:txBody>
          <a:bodyPr>
            <a:noAutofit/>
          </a:bodyPr>
          <a:lstStyle/>
          <a:p>
            <a:r>
              <a:rPr lang="en-US" sz="2000" dirty="0"/>
              <a:t>Example D.1 Using Excel, Cont’d</a:t>
            </a:r>
          </a:p>
        </p:txBody>
      </p:sp>
      <p:sp>
        <p:nvSpPr>
          <p:cNvPr id="7" name="Content Placeholder 6"/>
          <p:cNvSpPr>
            <a:spLocks noGrp="1"/>
          </p:cNvSpPr>
          <p:nvPr>
            <p:ph idx="1"/>
          </p:nvPr>
        </p:nvSpPr>
        <p:spPr>
          <a:xfrm>
            <a:off x="1002323" y="545960"/>
            <a:ext cx="7696200" cy="520840"/>
          </a:xfrm>
        </p:spPr>
        <p:txBody>
          <a:bodyPr>
            <a:noAutofit/>
          </a:bodyPr>
          <a:lstStyle/>
          <a:p>
            <a:r>
              <a:rPr lang="en-US" sz="1600" dirty="0"/>
              <a:t>Step 4: Generate the simulated values of demand for each of the random numbers</a:t>
            </a:r>
            <a:r>
              <a:rPr lang="en-US" sz="1600" dirty="0" smtClean="0"/>
              <a:t>.</a:t>
            </a:r>
            <a:endParaRPr lang="en-US" sz="1600" dirty="0"/>
          </a:p>
        </p:txBody>
      </p:sp>
      <p:sp>
        <p:nvSpPr>
          <p:cNvPr id="5" name="Slide Number Placeholder 4"/>
          <p:cNvSpPr>
            <a:spLocks noGrp="1"/>
          </p:cNvSpPr>
          <p:nvPr>
            <p:ph type="sldNum" sz="quarter" idx="12"/>
          </p:nvPr>
        </p:nvSpPr>
        <p:spPr>
          <a:xfrm>
            <a:off x="8726156" y="6629400"/>
            <a:ext cx="457200" cy="228600"/>
          </a:xfrm>
        </p:spPr>
        <p:txBody>
          <a:bodyPr/>
          <a:lstStyle/>
          <a:p>
            <a:fld id="{B6F15528-21DE-4FAA-801E-634DDDAF4B2B}" type="slidenum">
              <a:rPr lang="en-US" smtClean="0"/>
              <a:pPr/>
              <a:t>15</a:t>
            </a:fld>
            <a:endParaRPr lang="en-US" dirty="0"/>
          </a:p>
        </p:txBody>
      </p:sp>
      <p:sp>
        <p:nvSpPr>
          <p:cNvPr id="8" name="Footer Placeholder 3"/>
          <p:cNvSpPr>
            <a:spLocks noGrp="1"/>
          </p:cNvSpPr>
          <p:nvPr>
            <p:ph type="ftr" sz="quarter" idx="11"/>
          </p:nvPr>
        </p:nvSpPr>
        <p:spPr>
          <a:xfrm>
            <a:off x="609600" y="6629400"/>
            <a:ext cx="7010400" cy="258745"/>
          </a:xfrm>
        </p:spPr>
        <p:txBody>
          <a:bodyPr/>
          <a:lstStyle/>
          <a:p>
            <a:r>
              <a:rPr lang="en-US" dirty="0" err="1" smtClean="0"/>
              <a:t>Venkataraman</a:t>
            </a:r>
            <a:r>
              <a:rPr lang="en-US" dirty="0" smtClean="0"/>
              <a:t> &amp; Pinto, Operations Management, 1e. SAGE, 2018.</a:t>
            </a:r>
            <a:endParaRPr lang="en-US" dirty="0"/>
          </a:p>
        </p:txBody>
      </p:sp>
      <p:sp>
        <p:nvSpPr>
          <p:cNvPr id="2" name="TextBox 1"/>
          <p:cNvSpPr txBox="1"/>
          <p:nvPr/>
        </p:nvSpPr>
        <p:spPr>
          <a:xfrm>
            <a:off x="977202" y="3811026"/>
            <a:ext cx="7848600" cy="338554"/>
          </a:xfrm>
          <a:prstGeom prst="rect">
            <a:avLst/>
          </a:prstGeom>
          <a:noFill/>
        </p:spPr>
        <p:txBody>
          <a:bodyPr wrap="square" rtlCol="0">
            <a:spAutoFit/>
          </a:bodyPr>
          <a:lstStyle/>
          <a:p>
            <a:pPr marL="285750" indent="-285750">
              <a:buFont typeface="Arial" panose="020B0604020202020204" pitchFamily="34" charset="0"/>
              <a:buChar char="•"/>
            </a:pPr>
            <a:r>
              <a:rPr lang="en-US" sz="1600" dirty="0"/>
              <a:t>Step 5: Compute the average daily simulated </a:t>
            </a:r>
            <a:r>
              <a:rPr lang="en-US" sz="1600" dirty="0" smtClean="0"/>
              <a:t>demand</a:t>
            </a:r>
            <a:endParaRPr lang="en-US" sz="1600"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1101198"/>
            <a:ext cx="5791200" cy="26143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62100" y="4095121"/>
            <a:ext cx="6172200" cy="25342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254137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dirty="0"/>
              <a:t>Inventory Simulation</a:t>
            </a:r>
          </a:p>
        </p:txBody>
      </p:sp>
      <p:sp>
        <p:nvSpPr>
          <p:cNvPr id="7" name="Content Placeholder 6"/>
          <p:cNvSpPr>
            <a:spLocks noGrp="1"/>
          </p:cNvSpPr>
          <p:nvPr>
            <p:ph idx="1"/>
          </p:nvPr>
        </p:nvSpPr>
        <p:spPr>
          <a:xfrm>
            <a:off x="990600" y="1219200"/>
            <a:ext cx="7696200" cy="5029200"/>
          </a:xfrm>
        </p:spPr>
        <p:txBody>
          <a:bodyPr>
            <a:noAutofit/>
          </a:bodyPr>
          <a:lstStyle/>
          <a:p>
            <a:r>
              <a:rPr lang="en-US" sz="2400" dirty="0" smtClean="0"/>
              <a:t>In </a:t>
            </a:r>
            <a:r>
              <a:rPr lang="en-US" sz="2400" dirty="0"/>
              <a:t>Chapter 16 we discussed several inventory models that had many restrictive assumptions, including constant demand and constant lead times. </a:t>
            </a:r>
            <a:endParaRPr lang="en-US" sz="2400" dirty="0" smtClean="0"/>
          </a:p>
          <a:p>
            <a:r>
              <a:rPr lang="en-US" sz="2400" dirty="0" smtClean="0"/>
              <a:t>None </a:t>
            </a:r>
            <a:r>
              <a:rPr lang="en-US" sz="2400" dirty="0"/>
              <a:t>of these assumptions hold true for </a:t>
            </a:r>
            <a:r>
              <a:rPr lang="en-US" sz="2400" dirty="0" smtClean="0"/>
              <a:t>real-world </a:t>
            </a:r>
            <a:r>
              <a:rPr lang="en-US" sz="2400" dirty="0"/>
              <a:t>inventory </a:t>
            </a:r>
            <a:r>
              <a:rPr lang="en-US" sz="2400" dirty="0" smtClean="0"/>
              <a:t>problems, </a:t>
            </a:r>
            <a:r>
              <a:rPr lang="en-US" sz="2400" dirty="0"/>
              <a:t>and therefore, many of the inventory models that we discussed may not be applicable. </a:t>
            </a:r>
            <a:endParaRPr lang="en-US" sz="2400" dirty="0" smtClean="0"/>
          </a:p>
          <a:p>
            <a:r>
              <a:rPr lang="en-US" sz="2400" dirty="0" smtClean="0"/>
              <a:t>Using </a:t>
            </a:r>
            <a:r>
              <a:rPr lang="en-US" sz="2400" dirty="0"/>
              <a:t>simulation may be the only alternative for such intractable </a:t>
            </a:r>
            <a:r>
              <a:rPr lang="en-US" sz="2400" dirty="0" smtClean="0"/>
              <a:t>real-world </a:t>
            </a:r>
            <a:r>
              <a:rPr lang="en-US" sz="2400" dirty="0"/>
              <a:t>inventory problems</a:t>
            </a:r>
            <a:r>
              <a:rPr lang="en-US" sz="2400" dirty="0" smtClean="0"/>
              <a:t>. </a:t>
            </a:r>
          </a:p>
          <a:p>
            <a:r>
              <a:rPr lang="en-US" sz="2400" dirty="0" smtClean="0"/>
              <a:t>Example D.2 illustrates how simulation can be used to solve inventory problems when both demand and lead times fluctuate.</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16</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9895171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dirty="0"/>
              <a:t>Example D.2</a:t>
            </a:r>
          </a:p>
        </p:txBody>
      </p:sp>
      <p:sp>
        <p:nvSpPr>
          <p:cNvPr id="7" name="Content Placeholder 6"/>
          <p:cNvSpPr>
            <a:spLocks noGrp="1"/>
          </p:cNvSpPr>
          <p:nvPr>
            <p:ph idx="1"/>
          </p:nvPr>
        </p:nvSpPr>
        <p:spPr>
          <a:xfrm>
            <a:off x="990600" y="1219200"/>
            <a:ext cx="7696200" cy="5029200"/>
          </a:xfrm>
        </p:spPr>
        <p:txBody>
          <a:bodyPr>
            <a:noAutofit/>
          </a:bodyPr>
          <a:lstStyle/>
          <a:p>
            <a:r>
              <a:rPr lang="en-US" sz="2400" dirty="0" smtClean="0"/>
              <a:t>Daily </a:t>
            </a:r>
            <a:r>
              <a:rPr lang="en-US" sz="2400" dirty="0"/>
              <a:t>demand for microwave ovens at Orion Electronics Store varies and the replenishment lead time of microwave reorders from the supplier is also variable. Ryan Smith, the store manager, would like to establish an inventory policy of ordering 12 microwave units whenever the inventory level drops to 6. The replenishment lead time varies by 1, 2 or 3 days, which means that if the replenishment lead time is 2 days, an order placed on Monday will arrive on Thursday. Ryan would like to test this inventory policy using simulation. </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17</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91666703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dirty="0"/>
              <a:t>Example D.2, Cont’d</a:t>
            </a:r>
          </a:p>
        </p:txBody>
      </p:sp>
      <p:sp>
        <p:nvSpPr>
          <p:cNvPr id="7" name="Content Placeholder 6"/>
          <p:cNvSpPr>
            <a:spLocks noGrp="1"/>
          </p:cNvSpPr>
          <p:nvPr>
            <p:ph idx="1"/>
          </p:nvPr>
        </p:nvSpPr>
        <p:spPr>
          <a:xfrm>
            <a:off x="990600" y="1219200"/>
            <a:ext cx="7696200" cy="5029200"/>
          </a:xfrm>
        </p:spPr>
        <p:txBody>
          <a:bodyPr>
            <a:noAutofit/>
          </a:bodyPr>
          <a:lstStyle/>
          <a:p>
            <a:r>
              <a:rPr lang="en-US" sz="2400" dirty="0"/>
              <a:t>Based on the past 200 days of daily demand, Ryan has developed probability distributions for demand along with the frequency of occurrences. </a:t>
            </a:r>
            <a:endParaRPr lang="en-US" sz="2400" dirty="0" smtClean="0"/>
          </a:p>
          <a:p>
            <a:r>
              <a:rPr lang="en-US" sz="2400" dirty="0" smtClean="0"/>
              <a:t>Similarly</a:t>
            </a:r>
            <a:r>
              <a:rPr lang="en-US" sz="2400" dirty="0"/>
              <a:t>, based on the past 100 replenishment orders, he has developed probability distributions for lead times along with its frequency of occurrences. </a:t>
            </a:r>
            <a:endParaRPr lang="en-US" sz="2400" dirty="0" smtClean="0"/>
          </a:p>
          <a:p>
            <a:r>
              <a:rPr lang="en-US" sz="2400" dirty="0" smtClean="0"/>
              <a:t>Ryan </a:t>
            </a:r>
            <a:r>
              <a:rPr lang="en-US" sz="2400" dirty="0"/>
              <a:t>also knows that any unmet demand for the microwave ovens due to inventory shortages will be lost sales. </a:t>
            </a:r>
            <a:endParaRPr lang="en-US" sz="2400" dirty="0" smtClean="0"/>
          </a:p>
          <a:p>
            <a:r>
              <a:rPr lang="en-US" sz="2400" dirty="0" smtClean="0"/>
              <a:t>Assuming </a:t>
            </a:r>
            <a:r>
              <a:rPr lang="en-US" sz="2400" dirty="0"/>
              <a:t>a beginning inventory of 8 units of microwave ovens, conduct a 10-day simulation experiment</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18</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54184278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dirty="0"/>
              <a:t>Example D.2, Cont’d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19</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371601"/>
            <a:ext cx="8153400" cy="38936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550223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8839200" y="6629400"/>
            <a:ext cx="304800" cy="288925"/>
          </a:xfrm>
        </p:spPr>
        <p:txBody>
          <a:bodyPr/>
          <a:lstStyle/>
          <a:p>
            <a:fld id="{B6F15528-21DE-4FAA-801E-634DDDAF4B2B}" type="slidenum">
              <a:rPr lang="en-US" smtClean="0"/>
              <a:pPr/>
              <a:t>2</a:t>
            </a:fld>
            <a:endParaRPr lang="en-US" dirty="0"/>
          </a:p>
        </p:txBody>
      </p:sp>
      <p:sp>
        <p:nvSpPr>
          <p:cNvPr id="5" name="Subtitle 3"/>
          <p:cNvSpPr>
            <a:spLocks noGrp="1"/>
          </p:cNvSpPr>
          <p:nvPr>
            <p:ph type="title"/>
          </p:nvPr>
        </p:nvSpPr>
        <p:spPr/>
        <p:txBody>
          <a:bodyPr>
            <a:normAutofit/>
          </a:bodyPr>
          <a:lstStyle/>
          <a:p>
            <a:r>
              <a:rPr lang="en-US" cap="none" dirty="0" smtClean="0"/>
              <a:t>Module D: Simulation</a:t>
            </a:r>
            <a:endParaRPr lang="en-US" cap="none" dirty="0"/>
          </a:p>
        </p:txBody>
      </p:sp>
      <p:sp>
        <p:nvSpPr>
          <p:cNvPr id="2" name="Footer Placeholder 1"/>
          <p:cNvSpPr>
            <a:spLocks noGrp="1"/>
          </p:cNvSpPr>
          <p:nvPr>
            <p:ph type="ftr" sz="quarter" idx="11"/>
          </p:nvPr>
        </p:nvSpPr>
        <p:spPr>
          <a:xfrm>
            <a:off x="0" y="6629400"/>
            <a:ext cx="7278687" cy="288925"/>
          </a:xfrm>
        </p:spPr>
        <p:txBody>
          <a:bodyPr/>
          <a:lstStyle/>
          <a:p>
            <a:r>
              <a:rPr lang="en-US" dirty="0" err="1" smtClean="0"/>
              <a:t>Venkataraman</a:t>
            </a:r>
            <a:r>
              <a:rPr lang="en-US" dirty="0" smtClean="0"/>
              <a:t> &amp; Pinto, Operations Management, 1e. SAGE, 2018.</a:t>
            </a:r>
            <a:endParaRPr lang="en-US" dirty="0"/>
          </a:p>
        </p:txBody>
      </p:sp>
    </p:spTree>
    <p:extLst>
      <p:ext uri="{BB962C8B-B14F-4D97-AF65-F5344CB8AC3E}">
        <p14:creationId xmlns:p14="http://schemas.microsoft.com/office/powerpoint/2010/main" val="112252243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007331" y="0"/>
            <a:ext cx="7696200" cy="533400"/>
          </a:xfrm>
        </p:spPr>
        <p:txBody>
          <a:bodyPr>
            <a:noAutofit/>
          </a:bodyPr>
          <a:lstStyle/>
          <a:p>
            <a:r>
              <a:rPr lang="en-US" sz="2000" dirty="0"/>
              <a:t>Example D.2, Cont’d</a:t>
            </a:r>
          </a:p>
        </p:txBody>
      </p:sp>
      <p:sp>
        <p:nvSpPr>
          <p:cNvPr id="7" name="Content Placeholder 6"/>
          <p:cNvSpPr>
            <a:spLocks noGrp="1"/>
          </p:cNvSpPr>
          <p:nvPr>
            <p:ph idx="1"/>
          </p:nvPr>
        </p:nvSpPr>
        <p:spPr>
          <a:xfrm>
            <a:off x="1295400" y="381000"/>
            <a:ext cx="1817504" cy="381000"/>
          </a:xfrm>
        </p:spPr>
        <p:txBody>
          <a:bodyPr>
            <a:noAutofit/>
          </a:bodyPr>
          <a:lstStyle/>
          <a:p>
            <a:r>
              <a:rPr lang="en-US" sz="1600" dirty="0" smtClean="0"/>
              <a:t>Steps </a:t>
            </a:r>
            <a:r>
              <a:rPr lang="en-US" sz="1600" dirty="0"/>
              <a:t>1 to </a:t>
            </a:r>
            <a:r>
              <a:rPr lang="en-US" sz="1600" dirty="0" smtClean="0"/>
              <a:t>3</a:t>
            </a:r>
            <a:endParaRPr lang="en-US" sz="1600" dirty="0" smtClean="0"/>
          </a:p>
        </p:txBody>
      </p:sp>
      <p:sp>
        <p:nvSpPr>
          <p:cNvPr id="5" name="Slide Number Placeholder 4"/>
          <p:cNvSpPr>
            <a:spLocks noGrp="1"/>
          </p:cNvSpPr>
          <p:nvPr>
            <p:ph type="sldNum" sz="quarter" idx="12"/>
          </p:nvPr>
        </p:nvSpPr>
        <p:spPr>
          <a:xfrm>
            <a:off x="8686800" y="6629400"/>
            <a:ext cx="457200" cy="228600"/>
          </a:xfrm>
        </p:spPr>
        <p:txBody>
          <a:bodyPr/>
          <a:lstStyle/>
          <a:p>
            <a:fld id="{B6F15528-21DE-4FAA-801E-634DDDAF4B2B}" type="slidenum">
              <a:rPr lang="en-US" smtClean="0"/>
              <a:pPr/>
              <a:t>20</a:t>
            </a:fld>
            <a:endParaRPr lang="en-US" dirty="0"/>
          </a:p>
        </p:txBody>
      </p:sp>
      <p:sp>
        <p:nvSpPr>
          <p:cNvPr id="8" name="Footer Placeholder 3"/>
          <p:cNvSpPr>
            <a:spLocks noGrp="1"/>
          </p:cNvSpPr>
          <p:nvPr>
            <p:ph type="ftr" sz="quarter" idx="11"/>
          </p:nvPr>
        </p:nvSpPr>
        <p:spPr>
          <a:xfrm>
            <a:off x="609600" y="6629400"/>
            <a:ext cx="7010400" cy="228600"/>
          </a:xfrm>
        </p:spPr>
        <p:txBody>
          <a:bodyPr/>
          <a:lstStyle/>
          <a:p>
            <a:r>
              <a:rPr lang="en-US" dirty="0" err="1" smtClean="0"/>
              <a:t>Venkataraman</a:t>
            </a:r>
            <a:r>
              <a:rPr lang="en-US" dirty="0" smtClean="0"/>
              <a:t> &amp; Pinto, Operations Management, 1e. SAGE, 2018.</a:t>
            </a:r>
            <a:endParaRPr lang="en-US"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762001"/>
            <a:ext cx="7010400" cy="5867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3939834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533400"/>
          </a:xfrm>
        </p:spPr>
        <p:txBody>
          <a:bodyPr>
            <a:noAutofit/>
          </a:bodyPr>
          <a:lstStyle/>
          <a:p>
            <a:r>
              <a:rPr lang="en-US" sz="2000" dirty="0"/>
              <a:t>Example D.2, Cont’d</a:t>
            </a:r>
          </a:p>
        </p:txBody>
      </p:sp>
      <p:sp>
        <p:nvSpPr>
          <p:cNvPr id="7" name="Content Placeholder 6"/>
          <p:cNvSpPr>
            <a:spLocks noGrp="1"/>
          </p:cNvSpPr>
          <p:nvPr>
            <p:ph idx="1"/>
          </p:nvPr>
        </p:nvSpPr>
        <p:spPr>
          <a:xfrm>
            <a:off x="990600" y="609600"/>
            <a:ext cx="7696200" cy="762000"/>
          </a:xfrm>
        </p:spPr>
        <p:txBody>
          <a:bodyPr>
            <a:noAutofit/>
          </a:bodyPr>
          <a:lstStyle/>
          <a:p>
            <a:r>
              <a:rPr lang="en-US" sz="2000" dirty="0"/>
              <a:t>Steps 4 and 5: We use the random number table (Table D.5) to generate the needed random numbers. </a:t>
            </a:r>
            <a:endParaRPr lang="en-US" sz="2000" dirty="0" smtClean="0"/>
          </a:p>
        </p:txBody>
      </p:sp>
      <p:sp>
        <p:nvSpPr>
          <p:cNvPr id="5" name="Slide Number Placeholder 4"/>
          <p:cNvSpPr>
            <a:spLocks noGrp="1"/>
          </p:cNvSpPr>
          <p:nvPr>
            <p:ph type="sldNum" sz="quarter" idx="12"/>
          </p:nvPr>
        </p:nvSpPr>
        <p:spPr/>
        <p:txBody>
          <a:bodyPr/>
          <a:lstStyle/>
          <a:p>
            <a:fld id="{B6F15528-21DE-4FAA-801E-634DDDAF4B2B}" type="slidenum">
              <a:rPr lang="en-US" smtClean="0"/>
              <a:pPr/>
              <a:t>21</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1371600"/>
            <a:ext cx="7388225" cy="4800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3248065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dirty="0"/>
              <a:t>Example D.2, Cont’d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22</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990600"/>
            <a:ext cx="8197850" cy="4800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9818043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dirty="0"/>
              <a:t>Simulation of Waiting Line Systems</a:t>
            </a:r>
          </a:p>
        </p:txBody>
      </p:sp>
      <p:sp>
        <p:nvSpPr>
          <p:cNvPr id="7" name="Content Placeholder 6"/>
          <p:cNvSpPr>
            <a:spLocks noGrp="1"/>
          </p:cNvSpPr>
          <p:nvPr>
            <p:ph idx="1"/>
          </p:nvPr>
        </p:nvSpPr>
        <p:spPr>
          <a:xfrm>
            <a:off x="990600" y="1219200"/>
            <a:ext cx="7696200" cy="5029200"/>
          </a:xfrm>
        </p:spPr>
        <p:txBody>
          <a:bodyPr>
            <a:noAutofit/>
          </a:bodyPr>
          <a:lstStyle/>
          <a:p>
            <a:r>
              <a:rPr lang="en-US" sz="2400" dirty="0" smtClean="0"/>
              <a:t>In </a:t>
            </a:r>
            <a:r>
              <a:rPr lang="en-US" sz="2400" dirty="0"/>
              <a:t>Module C: Waiting Line Models, we discussed the assumptions that we had to make about arrival and service rates and noted that their probability distribution were quite restrictive. </a:t>
            </a:r>
            <a:endParaRPr lang="en-US" sz="2400" dirty="0" smtClean="0"/>
          </a:p>
          <a:p>
            <a:r>
              <a:rPr lang="en-US" sz="2400" dirty="0" smtClean="0"/>
              <a:t>For </a:t>
            </a:r>
            <a:r>
              <a:rPr lang="en-US" sz="2400" dirty="0"/>
              <a:t>most </a:t>
            </a:r>
            <a:r>
              <a:rPr lang="en-US" sz="2400" dirty="0" smtClean="0"/>
              <a:t>real-world </a:t>
            </a:r>
            <a:r>
              <a:rPr lang="en-US" sz="2400" dirty="0"/>
              <a:t>waiting line problems, these assumptions do not hold. To solve such problems, simulation is the best approach we can use. </a:t>
            </a:r>
            <a:endParaRPr lang="en-US" sz="2400" dirty="0" smtClean="0"/>
          </a:p>
          <a:p>
            <a:r>
              <a:rPr lang="en-US" sz="2400" dirty="0" smtClean="0"/>
              <a:t>Example </a:t>
            </a:r>
            <a:r>
              <a:rPr lang="en-US" sz="2400" dirty="0"/>
              <a:t>D.3 illustrates the use of simulation for a small grocery store and its associated waiting line system</a:t>
            </a:r>
            <a:r>
              <a:rPr lang="en-US" sz="2400" dirty="0" smtClean="0"/>
              <a:t>.</a:t>
            </a:r>
          </a:p>
        </p:txBody>
      </p:sp>
      <p:sp>
        <p:nvSpPr>
          <p:cNvPr id="5" name="Slide Number Placeholder 4"/>
          <p:cNvSpPr>
            <a:spLocks noGrp="1"/>
          </p:cNvSpPr>
          <p:nvPr>
            <p:ph type="sldNum" sz="quarter" idx="12"/>
          </p:nvPr>
        </p:nvSpPr>
        <p:spPr/>
        <p:txBody>
          <a:bodyPr/>
          <a:lstStyle/>
          <a:p>
            <a:fld id="{B6F15528-21DE-4FAA-801E-634DDDAF4B2B}" type="slidenum">
              <a:rPr lang="en-US" smtClean="0"/>
              <a:pPr/>
              <a:t>23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75529348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066800" y="152400"/>
            <a:ext cx="7696200" cy="762000"/>
          </a:xfrm>
        </p:spPr>
        <p:txBody>
          <a:bodyPr>
            <a:noAutofit/>
          </a:bodyPr>
          <a:lstStyle/>
          <a:p>
            <a:r>
              <a:rPr lang="en-US" sz="2000" dirty="0"/>
              <a:t>Example D.3</a:t>
            </a:r>
          </a:p>
        </p:txBody>
      </p:sp>
      <p:sp>
        <p:nvSpPr>
          <p:cNvPr id="7" name="Content Placeholder 6"/>
          <p:cNvSpPr>
            <a:spLocks noGrp="1"/>
          </p:cNvSpPr>
          <p:nvPr>
            <p:ph idx="1"/>
          </p:nvPr>
        </p:nvSpPr>
        <p:spPr>
          <a:xfrm>
            <a:off x="990600" y="838200"/>
            <a:ext cx="7696200" cy="2057400"/>
          </a:xfrm>
        </p:spPr>
        <p:txBody>
          <a:bodyPr>
            <a:noAutofit/>
          </a:bodyPr>
          <a:lstStyle/>
          <a:p>
            <a:r>
              <a:rPr lang="en-US" sz="1800" dirty="0" smtClean="0"/>
              <a:t>Customers </a:t>
            </a:r>
            <a:r>
              <a:rPr lang="en-US" sz="1800" dirty="0"/>
              <a:t>arrive at the single checkout counter of a small grocery store at a rate of between 1 and 5 minutes. The service time at the checkout counter for each customer varies between 1 and 6 minutes. The probability distribution of inter-arrival times and service times </a:t>
            </a:r>
            <a:r>
              <a:rPr lang="en-US" sz="1800" dirty="0" smtClean="0"/>
              <a:t>is given </a:t>
            </a:r>
            <a:r>
              <a:rPr lang="en-US" sz="1800" dirty="0"/>
              <a:t>in the table below. Analyze this waiting line system by simulating the arrival and service times of 10 customers, assuming that the first customer arrives at time 0</a:t>
            </a:r>
            <a:r>
              <a:rPr lang="en-US" sz="1800" dirty="0" smtClean="0"/>
              <a:t>.</a:t>
            </a:r>
            <a:endParaRPr lang="en-US" sz="1800" dirty="0" smtClean="0"/>
          </a:p>
        </p:txBody>
      </p:sp>
      <p:sp>
        <p:nvSpPr>
          <p:cNvPr id="5" name="Slide Number Placeholder 4"/>
          <p:cNvSpPr>
            <a:spLocks noGrp="1"/>
          </p:cNvSpPr>
          <p:nvPr>
            <p:ph type="sldNum" sz="quarter" idx="12"/>
          </p:nvPr>
        </p:nvSpPr>
        <p:spPr/>
        <p:txBody>
          <a:bodyPr/>
          <a:lstStyle/>
          <a:p>
            <a:fld id="{B6F15528-21DE-4FAA-801E-634DDDAF4B2B}" type="slidenum">
              <a:rPr lang="en-US" smtClean="0"/>
              <a:pPr/>
              <a:t>24</a:t>
            </a:fld>
            <a:endParaRPr lang="en-US"/>
          </a:p>
        </p:txBody>
      </p:sp>
      <p:sp>
        <p:nvSpPr>
          <p:cNvPr id="8" name="Footer Placeholder 3"/>
          <p:cNvSpPr>
            <a:spLocks noGrp="1"/>
          </p:cNvSpPr>
          <p:nvPr>
            <p:ph type="ftr" sz="quarter" idx="11"/>
          </p:nvPr>
        </p:nvSpPr>
        <p:spPr>
          <a:xfrm>
            <a:off x="838200" y="6400800"/>
            <a:ext cx="7010400" cy="365125"/>
          </a:xfrm>
        </p:spPr>
        <p:txBody>
          <a:bodyPr/>
          <a:lstStyle/>
          <a:p>
            <a:r>
              <a:rPr lang="en-US" dirty="0" err="1" smtClean="0"/>
              <a:t>Venkataraman</a:t>
            </a:r>
            <a:r>
              <a:rPr lang="en-US" dirty="0" smtClean="0"/>
              <a:t> &amp; Pinto, Operations Management, 1e. SAGE, 2018.</a:t>
            </a:r>
            <a:endParaRPr lang="en-US" dirty="0"/>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2895600"/>
            <a:ext cx="8093075" cy="3505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2748850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381000"/>
          </a:xfrm>
        </p:spPr>
        <p:txBody>
          <a:bodyPr>
            <a:noAutofit/>
          </a:bodyPr>
          <a:lstStyle/>
          <a:p>
            <a:r>
              <a:rPr lang="en-US" sz="2000" dirty="0"/>
              <a:t>Example D.3, Cont’d</a:t>
            </a:r>
          </a:p>
        </p:txBody>
      </p:sp>
      <p:sp>
        <p:nvSpPr>
          <p:cNvPr id="7" name="Content Placeholder 6"/>
          <p:cNvSpPr>
            <a:spLocks noGrp="1"/>
          </p:cNvSpPr>
          <p:nvPr>
            <p:ph idx="1"/>
          </p:nvPr>
        </p:nvSpPr>
        <p:spPr>
          <a:xfrm>
            <a:off x="990600" y="381000"/>
            <a:ext cx="2438400" cy="609600"/>
          </a:xfrm>
        </p:spPr>
        <p:txBody>
          <a:bodyPr>
            <a:noAutofit/>
          </a:bodyPr>
          <a:lstStyle/>
          <a:p>
            <a:r>
              <a:rPr lang="en-US" sz="1800" dirty="0" smtClean="0"/>
              <a:t>Steps </a:t>
            </a:r>
            <a:r>
              <a:rPr lang="en-US" sz="1800" dirty="0"/>
              <a:t>1 to </a:t>
            </a:r>
            <a:r>
              <a:rPr lang="en-US" sz="1800" dirty="0" smtClean="0"/>
              <a:t>3</a:t>
            </a:r>
            <a:endParaRPr lang="en-US" sz="1800" dirty="0"/>
          </a:p>
        </p:txBody>
      </p:sp>
      <p:sp>
        <p:nvSpPr>
          <p:cNvPr id="5" name="Slide Number Placeholder 4"/>
          <p:cNvSpPr>
            <a:spLocks noGrp="1"/>
          </p:cNvSpPr>
          <p:nvPr>
            <p:ph type="sldNum" sz="quarter" idx="12"/>
          </p:nvPr>
        </p:nvSpPr>
        <p:spPr>
          <a:xfrm>
            <a:off x="8670053" y="6629400"/>
            <a:ext cx="457200" cy="248697"/>
          </a:xfrm>
        </p:spPr>
        <p:txBody>
          <a:bodyPr/>
          <a:lstStyle/>
          <a:p>
            <a:fld id="{B6F15528-21DE-4FAA-801E-634DDDAF4B2B}" type="slidenum">
              <a:rPr lang="en-US" smtClean="0"/>
              <a:pPr/>
              <a:t>25</a:t>
            </a:fld>
            <a:endParaRPr lang="en-US" dirty="0"/>
          </a:p>
        </p:txBody>
      </p:sp>
      <p:sp>
        <p:nvSpPr>
          <p:cNvPr id="8" name="Footer Placeholder 3"/>
          <p:cNvSpPr>
            <a:spLocks noGrp="1"/>
          </p:cNvSpPr>
          <p:nvPr>
            <p:ph type="ftr" sz="quarter" idx="11"/>
          </p:nvPr>
        </p:nvSpPr>
        <p:spPr>
          <a:xfrm>
            <a:off x="609600" y="6630748"/>
            <a:ext cx="7010400" cy="227252"/>
          </a:xfrm>
        </p:spPr>
        <p:txBody>
          <a:bodyPr/>
          <a:lstStyle/>
          <a:p>
            <a:r>
              <a:rPr lang="en-US" dirty="0" err="1" smtClean="0"/>
              <a:t>Venkataraman</a:t>
            </a:r>
            <a:r>
              <a:rPr lang="en-US" dirty="0" smtClean="0"/>
              <a:t> &amp; Pinto, Operations Management, 1e. SAGE, 2018.</a:t>
            </a:r>
            <a:endParaRPr lang="en-US" dirty="0"/>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685800"/>
            <a:ext cx="6858000" cy="594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8636023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609600"/>
          </a:xfrm>
        </p:spPr>
        <p:txBody>
          <a:bodyPr>
            <a:noAutofit/>
          </a:bodyPr>
          <a:lstStyle/>
          <a:p>
            <a:r>
              <a:rPr lang="en-US" sz="2400" dirty="0"/>
              <a:t>Example D.3, Cont’d</a:t>
            </a:r>
          </a:p>
        </p:txBody>
      </p:sp>
      <p:sp>
        <p:nvSpPr>
          <p:cNvPr id="7" name="Content Placeholder 6"/>
          <p:cNvSpPr>
            <a:spLocks noGrp="1"/>
          </p:cNvSpPr>
          <p:nvPr>
            <p:ph idx="1"/>
          </p:nvPr>
        </p:nvSpPr>
        <p:spPr>
          <a:xfrm>
            <a:off x="990600" y="685800"/>
            <a:ext cx="7696200" cy="1143000"/>
          </a:xfrm>
        </p:spPr>
        <p:txBody>
          <a:bodyPr>
            <a:noAutofit/>
          </a:bodyPr>
          <a:lstStyle/>
          <a:p>
            <a:r>
              <a:rPr lang="en-US" sz="1800" dirty="0" smtClean="0"/>
              <a:t>Steps </a:t>
            </a:r>
            <a:r>
              <a:rPr lang="en-US" sz="1800" dirty="0"/>
              <a:t>4 and 5: We will use the random number table, Table D.5, to generate the needed random numbers. </a:t>
            </a:r>
            <a:endParaRPr lang="en-US" sz="1800" dirty="0" smtClean="0"/>
          </a:p>
        </p:txBody>
      </p:sp>
      <p:sp>
        <p:nvSpPr>
          <p:cNvPr id="5" name="Slide Number Placeholder 4"/>
          <p:cNvSpPr>
            <a:spLocks noGrp="1"/>
          </p:cNvSpPr>
          <p:nvPr>
            <p:ph type="sldNum" sz="quarter" idx="12"/>
          </p:nvPr>
        </p:nvSpPr>
        <p:spPr/>
        <p:txBody>
          <a:bodyPr/>
          <a:lstStyle/>
          <a:p>
            <a:fld id="{B6F15528-21DE-4FAA-801E-634DDDAF4B2B}" type="slidenum">
              <a:rPr lang="en-US" smtClean="0"/>
              <a:pPr/>
              <a:t>26</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449474"/>
            <a:ext cx="8323449" cy="4494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797002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pPr lvl="0"/>
            <a:r>
              <a:rPr lang="en-US" sz="2400" dirty="0" smtClean="0"/>
              <a:t>Learning Objectives</a:t>
            </a:r>
            <a:endParaRPr lang="en-US" sz="2400" dirty="0"/>
          </a:p>
        </p:txBody>
      </p:sp>
      <p:sp>
        <p:nvSpPr>
          <p:cNvPr id="7" name="Content Placeholder 6"/>
          <p:cNvSpPr>
            <a:spLocks noGrp="1"/>
          </p:cNvSpPr>
          <p:nvPr>
            <p:ph idx="1"/>
          </p:nvPr>
        </p:nvSpPr>
        <p:spPr>
          <a:xfrm>
            <a:off x="990600" y="1219200"/>
            <a:ext cx="7696200" cy="5029200"/>
          </a:xfrm>
        </p:spPr>
        <p:txBody>
          <a:bodyPr>
            <a:noAutofit/>
          </a:bodyPr>
          <a:lstStyle/>
          <a:p>
            <a:r>
              <a:rPr lang="en-US" sz="2400" dirty="0" smtClean="0"/>
              <a:t>Explain </a:t>
            </a:r>
            <a:r>
              <a:rPr lang="en-US" sz="2400" dirty="0"/>
              <a:t>the concept of simulation, its advantages, and the key steps in developing a simulation model.</a:t>
            </a:r>
          </a:p>
          <a:p>
            <a:r>
              <a:rPr lang="en-US" sz="2400" dirty="0" smtClean="0"/>
              <a:t>Describe </a:t>
            </a:r>
            <a:r>
              <a:rPr lang="en-US" sz="2400" dirty="0"/>
              <a:t>Monte Carlo </a:t>
            </a:r>
            <a:r>
              <a:rPr lang="en-US" sz="2400" dirty="0" smtClean="0"/>
              <a:t>simulation </a:t>
            </a:r>
            <a:r>
              <a:rPr lang="en-US" sz="2400" dirty="0"/>
              <a:t>and set up and solve operations problems using Monte Carlo simulation, by hand and using Excel.</a:t>
            </a:r>
          </a:p>
        </p:txBody>
      </p:sp>
      <p:sp>
        <p:nvSpPr>
          <p:cNvPr id="5" name="Slide Number Placeholder 4"/>
          <p:cNvSpPr>
            <a:spLocks noGrp="1"/>
          </p:cNvSpPr>
          <p:nvPr>
            <p:ph type="sldNum" sz="quarter" idx="12"/>
          </p:nvPr>
        </p:nvSpPr>
        <p:spPr/>
        <p:txBody>
          <a:bodyPr/>
          <a:lstStyle/>
          <a:p>
            <a:fld id="{B6F15528-21DE-4FAA-801E-634DDDAF4B2B}" type="slidenum">
              <a:rPr lang="en-US" smtClean="0"/>
              <a:pPr/>
              <a:t>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3878589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pPr lvl="0"/>
            <a:r>
              <a:rPr lang="en-US" sz="2400" dirty="0" smtClean="0"/>
              <a:t>Using Simulations to Answer “What If?” </a:t>
            </a:r>
            <a:r>
              <a:rPr lang="en-US" sz="2400" dirty="0"/>
              <a:t>i</a:t>
            </a:r>
            <a:r>
              <a:rPr lang="en-US" sz="2400" dirty="0" smtClean="0"/>
              <a:t>n </a:t>
            </a:r>
            <a:r>
              <a:rPr lang="en-US" sz="2400" dirty="0" smtClean="0"/>
              <a:t>the Oil Business</a:t>
            </a:r>
            <a:endParaRPr lang="en-US" sz="2400" dirty="0"/>
          </a:p>
        </p:txBody>
      </p:sp>
      <p:sp>
        <p:nvSpPr>
          <p:cNvPr id="7" name="Content Placeholder 6"/>
          <p:cNvSpPr>
            <a:spLocks noGrp="1"/>
          </p:cNvSpPr>
          <p:nvPr>
            <p:ph idx="1"/>
          </p:nvPr>
        </p:nvSpPr>
        <p:spPr>
          <a:xfrm>
            <a:off x="990600" y="1219200"/>
            <a:ext cx="7696200" cy="5029200"/>
          </a:xfrm>
        </p:spPr>
        <p:txBody>
          <a:bodyPr>
            <a:noAutofit/>
          </a:bodyPr>
          <a:lstStyle/>
          <a:p>
            <a:r>
              <a:rPr lang="en-US" sz="2400" dirty="0" smtClean="0"/>
              <a:t>Exxon </a:t>
            </a:r>
            <a:r>
              <a:rPr lang="en-US" sz="2400" dirty="0"/>
              <a:t>Mobil is one of the largest companies in the </a:t>
            </a:r>
            <a:r>
              <a:rPr lang="en-US" sz="2400" dirty="0" smtClean="0"/>
              <a:t>world </a:t>
            </a:r>
            <a:r>
              <a:rPr lang="en-US" sz="2400" dirty="0"/>
              <a:t>involved in oil and gas exploration, drilling, refining, transportation, and retail sales</a:t>
            </a:r>
            <a:r>
              <a:rPr lang="en-US" sz="2400" dirty="0" smtClean="0"/>
              <a:t>.</a:t>
            </a:r>
          </a:p>
          <a:p>
            <a:r>
              <a:rPr lang="en-US" sz="2400" dirty="0" smtClean="0"/>
              <a:t>Some </a:t>
            </a:r>
            <a:r>
              <a:rPr lang="en-US" sz="2400" dirty="0"/>
              <a:t>“what if?” questions Exxon Mobil considered when making supply chain decisions include political realities and potential instabilities in countries where they drill, weather and climate </a:t>
            </a:r>
            <a:r>
              <a:rPr lang="en-US" sz="2400" dirty="0" smtClean="0"/>
              <a:t>patterns, etc.</a:t>
            </a:r>
          </a:p>
          <a:p>
            <a:r>
              <a:rPr lang="en-US" sz="2400" dirty="0" smtClean="0"/>
              <a:t>Because </a:t>
            </a:r>
            <a:r>
              <a:rPr lang="en-US" sz="2400" dirty="0"/>
              <a:t>Exxon Mobil must carefully manage this supply chain, they use a computer simulation to run complex “alternative” decision models, testing the best responses for various possible situations and their outcomes</a:t>
            </a:r>
            <a:r>
              <a:rPr lang="en-US" sz="2400" dirty="0" smtClean="0"/>
              <a:t>.</a:t>
            </a:r>
          </a:p>
        </p:txBody>
      </p:sp>
      <p:sp>
        <p:nvSpPr>
          <p:cNvPr id="5" name="Slide Number Placeholder 4"/>
          <p:cNvSpPr>
            <a:spLocks noGrp="1"/>
          </p:cNvSpPr>
          <p:nvPr>
            <p:ph type="sldNum" sz="quarter" idx="12"/>
          </p:nvPr>
        </p:nvSpPr>
        <p:spPr/>
        <p:txBody>
          <a:bodyPr/>
          <a:lstStyle/>
          <a:p>
            <a:fld id="{B6F15528-21DE-4FAA-801E-634DDDAF4B2B}" type="slidenum">
              <a:rPr lang="en-US" smtClean="0"/>
              <a:pPr/>
              <a:t>4</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6104412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0"/>
            <a:ext cx="7696200" cy="457200"/>
          </a:xfrm>
        </p:spPr>
        <p:txBody>
          <a:bodyPr>
            <a:noAutofit/>
          </a:bodyPr>
          <a:lstStyle/>
          <a:p>
            <a:r>
              <a:rPr lang="en-US" sz="2000" dirty="0"/>
              <a:t>Introduction to Simulation</a:t>
            </a:r>
          </a:p>
        </p:txBody>
      </p:sp>
      <p:sp>
        <p:nvSpPr>
          <p:cNvPr id="7" name="Content Placeholder 6"/>
          <p:cNvSpPr>
            <a:spLocks noGrp="1"/>
          </p:cNvSpPr>
          <p:nvPr>
            <p:ph idx="1"/>
          </p:nvPr>
        </p:nvSpPr>
        <p:spPr>
          <a:xfrm>
            <a:off x="685800" y="914400"/>
            <a:ext cx="2286000" cy="4267200"/>
          </a:xfrm>
        </p:spPr>
        <p:txBody>
          <a:bodyPr>
            <a:noAutofit/>
          </a:bodyPr>
          <a:lstStyle/>
          <a:p>
            <a:r>
              <a:rPr lang="en-US" sz="1400" dirty="0" smtClean="0"/>
              <a:t>Simulation </a:t>
            </a:r>
            <a:r>
              <a:rPr lang="en-US" sz="1400" dirty="0"/>
              <a:t>is the act of duplicating the operation of a real-world process or system over time.   </a:t>
            </a:r>
            <a:endParaRPr lang="en-US" sz="1400" dirty="0" smtClean="0"/>
          </a:p>
          <a:p>
            <a:r>
              <a:rPr lang="en-US" sz="1400" dirty="0" smtClean="0"/>
              <a:t>Real-life </a:t>
            </a:r>
            <a:r>
              <a:rPr lang="en-US" sz="1400" dirty="0"/>
              <a:t>problems </a:t>
            </a:r>
            <a:r>
              <a:rPr lang="en-US" sz="1400" dirty="0" smtClean="0"/>
              <a:t>analyzed </a:t>
            </a:r>
            <a:r>
              <a:rPr lang="en-US" sz="1400" dirty="0"/>
              <a:t>using simulation include:</a:t>
            </a:r>
          </a:p>
          <a:p>
            <a:pPr lvl="1"/>
            <a:r>
              <a:rPr lang="en-US" sz="1200" dirty="0" smtClean="0"/>
              <a:t>Production </a:t>
            </a:r>
            <a:r>
              <a:rPr lang="en-US" sz="1200" dirty="0"/>
              <a:t>scheduling</a:t>
            </a:r>
          </a:p>
          <a:p>
            <a:pPr lvl="1"/>
            <a:r>
              <a:rPr lang="en-US" sz="1200" dirty="0" smtClean="0"/>
              <a:t>Employee/worker </a:t>
            </a:r>
            <a:r>
              <a:rPr lang="en-US" sz="1200" dirty="0"/>
              <a:t>scheduling</a:t>
            </a:r>
          </a:p>
          <a:p>
            <a:pPr lvl="1"/>
            <a:r>
              <a:rPr lang="en-US" sz="1200" dirty="0" smtClean="0"/>
              <a:t>Analysis </a:t>
            </a:r>
            <a:r>
              <a:rPr lang="en-US" sz="1200" dirty="0"/>
              <a:t>of waiting line systems</a:t>
            </a:r>
          </a:p>
          <a:p>
            <a:pPr lvl="1"/>
            <a:r>
              <a:rPr lang="en-US" sz="1200" dirty="0" smtClean="0"/>
              <a:t>Inventory </a:t>
            </a:r>
            <a:r>
              <a:rPr lang="en-US" sz="1200" dirty="0"/>
              <a:t>planning and control</a:t>
            </a:r>
          </a:p>
          <a:p>
            <a:pPr lvl="1"/>
            <a:r>
              <a:rPr lang="en-US" sz="1200" dirty="0" smtClean="0"/>
              <a:t>Design </a:t>
            </a:r>
            <a:r>
              <a:rPr lang="en-US" sz="1200" dirty="0"/>
              <a:t>of plant layout and distribution systems</a:t>
            </a:r>
          </a:p>
          <a:p>
            <a:pPr lvl="1"/>
            <a:r>
              <a:rPr lang="en-US" sz="1200" dirty="0" smtClean="0"/>
              <a:t>Space </a:t>
            </a:r>
            <a:r>
              <a:rPr lang="en-US" sz="1200" dirty="0"/>
              <a:t>flight launches</a:t>
            </a:r>
          </a:p>
          <a:p>
            <a:pPr lvl="1"/>
            <a:r>
              <a:rPr lang="en-US" sz="1200" dirty="0" smtClean="0"/>
              <a:t>Sales </a:t>
            </a:r>
            <a:r>
              <a:rPr lang="en-US" sz="1200" dirty="0"/>
              <a:t>processes</a:t>
            </a:r>
          </a:p>
          <a:p>
            <a:pPr lvl="1"/>
            <a:r>
              <a:rPr lang="en-US" sz="1200" dirty="0" smtClean="0"/>
              <a:t>Project </a:t>
            </a:r>
            <a:r>
              <a:rPr lang="en-US" sz="1200" dirty="0"/>
              <a:t>management training and </a:t>
            </a:r>
            <a:r>
              <a:rPr lang="en-US" sz="1200" dirty="0" smtClean="0"/>
              <a:t>analysis</a:t>
            </a:r>
            <a:endParaRPr lang="en-US" sz="1200" dirty="0"/>
          </a:p>
        </p:txBody>
      </p:sp>
      <p:sp>
        <p:nvSpPr>
          <p:cNvPr id="5" name="Slide Number Placeholder 4"/>
          <p:cNvSpPr>
            <a:spLocks noGrp="1"/>
          </p:cNvSpPr>
          <p:nvPr>
            <p:ph type="sldNum" sz="quarter" idx="12"/>
          </p:nvPr>
        </p:nvSpPr>
        <p:spPr>
          <a:xfrm>
            <a:off x="8839200" y="6629400"/>
            <a:ext cx="304800" cy="228600"/>
          </a:xfrm>
        </p:spPr>
        <p:txBody>
          <a:bodyPr/>
          <a:lstStyle/>
          <a:p>
            <a:fld id="{B6F15528-21DE-4FAA-801E-634DDDAF4B2B}" type="slidenum">
              <a:rPr lang="en-US" smtClean="0"/>
              <a:pPr/>
              <a:t>5</a:t>
            </a:fld>
            <a:endParaRPr lang="en-US"/>
          </a:p>
        </p:txBody>
      </p:sp>
      <p:sp>
        <p:nvSpPr>
          <p:cNvPr id="8" name="Footer Placeholder 3"/>
          <p:cNvSpPr>
            <a:spLocks noGrp="1"/>
          </p:cNvSpPr>
          <p:nvPr>
            <p:ph type="ftr" sz="quarter" idx="11"/>
          </p:nvPr>
        </p:nvSpPr>
        <p:spPr>
          <a:xfrm>
            <a:off x="609600" y="6629400"/>
            <a:ext cx="7010400" cy="228600"/>
          </a:xfrm>
        </p:spPr>
        <p:txBody>
          <a:bodyPr/>
          <a:lstStyle/>
          <a:p>
            <a:r>
              <a:rPr lang="en-US" dirty="0" err="1" smtClean="0"/>
              <a:t>Venkataraman</a:t>
            </a:r>
            <a:r>
              <a:rPr lang="en-US" dirty="0" smtClean="0"/>
              <a:t> &amp; Pinto, Operations Management, 1e. SAGE, 2018.</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13314" y="609600"/>
            <a:ext cx="6019800" cy="5181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597200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dirty="0"/>
              <a:t>Advantages of Simulation</a:t>
            </a:r>
          </a:p>
        </p:txBody>
      </p:sp>
      <p:sp>
        <p:nvSpPr>
          <p:cNvPr id="7" name="Content Placeholder 6"/>
          <p:cNvSpPr>
            <a:spLocks noGrp="1"/>
          </p:cNvSpPr>
          <p:nvPr>
            <p:ph idx="1"/>
          </p:nvPr>
        </p:nvSpPr>
        <p:spPr>
          <a:xfrm>
            <a:off x="990600" y="1219200"/>
            <a:ext cx="7696200" cy="5029200"/>
          </a:xfrm>
        </p:spPr>
        <p:txBody>
          <a:bodyPr>
            <a:noAutofit/>
          </a:bodyPr>
          <a:lstStyle/>
          <a:p>
            <a:r>
              <a:rPr lang="en-US" sz="2400" dirty="0" smtClean="0"/>
              <a:t>Simulation </a:t>
            </a:r>
            <a:r>
              <a:rPr lang="en-US" sz="2400" dirty="0"/>
              <a:t>can be used to study the behavior of a system without the </a:t>
            </a:r>
            <a:r>
              <a:rPr lang="en-US" sz="2400" dirty="0" smtClean="0"/>
              <a:t>expenses of </a:t>
            </a:r>
            <a:r>
              <a:rPr lang="en-US" sz="2400" dirty="0"/>
              <a:t>actually building it. </a:t>
            </a:r>
          </a:p>
          <a:p>
            <a:r>
              <a:rPr lang="en-US" sz="2400" dirty="0" smtClean="0"/>
              <a:t>Many real-world </a:t>
            </a:r>
            <a:r>
              <a:rPr lang="en-US" sz="2400" dirty="0"/>
              <a:t>complex problems that do not lend themselves to analysis using mathematical models can be studied using simulation. </a:t>
            </a:r>
          </a:p>
          <a:p>
            <a:r>
              <a:rPr lang="en-US" sz="2400" dirty="0" smtClean="0"/>
              <a:t>Simulation </a:t>
            </a:r>
            <a:r>
              <a:rPr lang="en-US" sz="2400" dirty="0"/>
              <a:t>enables </a:t>
            </a:r>
            <a:r>
              <a:rPr lang="en-US" sz="2400" dirty="0" smtClean="0"/>
              <a:t>us to </a:t>
            </a:r>
            <a:r>
              <a:rPr lang="en-US" sz="2400" dirty="0"/>
              <a:t>perform “What-If” analysis. </a:t>
            </a:r>
            <a:endParaRPr lang="en-US" sz="2400" dirty="0" smtClean="0"/>
          </a:p>
          <a:p>
            <a:r>
              <a:rPr lang="en-US" sz="2400" dirty="0" smtClean="0"/>
              <a:t>Simulation </a:t>
            </a:r>
            <a:r>
              <a:rPr lang="en-US" sz="2400" dirty="0"/>
              <a:t>models do not make restrictive assumptions that </a:t>
            </a:r>
            <a:r>
              <a:rPr lang="en-US" sz="2400" dirty="0" smtClean="0"/>
              <a:t>do </a:t>
            </a:r>
            <a:r>
              <a:rPr lang="en-US" sz="2400" dirty="0"/>
              <a:t>not hold in </a:t>
            </a:r>
            <a:r>
              <a:rPr lang="en-US" sz="2400" dirty="0" smtClean="0"/>
              <a:t>real-world </a:t>
            </a:r>
            <a:r>
              <a:rPr lang="en-US" sz="2400" dirty="0"/>
              <a:t>scenarios. </a:t>
            </a:r>
            <a:endParaRPr lang="en-US" sz="2400" dirty="0" smtClean="0"/>
          </a:p>
          <a:p>
            <a:r>
              <a:rPr lang="en-US" sz="2400" dirty="0" smtClean="0"/>
              <a:t>Simulation </a:t>
            </a:r>
            <a:r>
              <a:rPr lang="en-US" sz="2400" dirty="0"/>
              <a:t>performed using computers can quickly analyze the impact of a policy decision in </a:t>
            </a:r>
            <a:r>
              <a:rPr lang="en-US" sz="2400" dirty="0" smtClean="0"/>
              <a:t>real life. </a:t>
            </a:r>
          </a:p>
          <a:p>
            <a:r>
              <a:rPr lang="en-US" sz="2400" dirty="0" smtClean="0"/>
              <a:t>Simulation </a:t>
            </a:r>
            <a:r>
              <a:rPr lang="en-US" sz="2400" dirty="0"/>
              <a:t>is a flexible tool and can be quickly adapted as conditions in the </a:t>
            </a:r>
            <a:r>
              <a:rPr lang="en-US" sz="2400" dirty="0" smtClean="0"/>
              <a:t>environment </a:t>
            </a:r>
            <a:r>
              <a:rPr lang="en-US" sz="2400" dirty="0"/>
              <a:t>change</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4625627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dirty="0"/>
              <a:t>Disadvantages of Simulation</a:t>
            </a:r>
          </a:p>
        </p:txBody>
      </p:sp>
      <p:sp>
        <p:nvSpPr>
          <p:cNvPr id="7" name="Content Placeholder 6"/>
          <p:cNvSpPr>
            <a:spLocks noGrp="1"/>
          </p:cNvSpPr>
          <p:nvPr>
            <p:ph idx="1"/>
          </p:nvPr>
        </p:nvSpPr>
        <p:spPr>
          <a:xfrm>
            <a:off x="990600" y="1219200"/>
            <a:ext cx="7696200" cy="5029200"/>
          </a:xfrm>
        </p:spPr>
        <p:txBody>
          <a:bodyPr>
            <a:noAutofit/>
          </a:bodyPr>
          <a:lstStyle/>
          <a:p>
            <a:r>
              <a:rPr lang="en-US" sz="2400" dirty="0" smtClean="0"/>
              <a:t>Developing </a:t>
            </a:r>
            <a:r>
              <a:rPr lang="en-US" sz="2400" dirty="0"/>
              <a:t>complex simulation models can be </a:t>
            </a:r>
            <a:r>
              <a:rPr lang="en-US" sz="2400" dirty="0" smtClean="0"/>
              <a:t>time-consuming </a:t>
            </a:r>
            <a:r>
              <a:rPr lang="en-US" sz="2400" dirty="0"/>
              <a:t>and expensive.</a:t>
            </a:r>
          </a:p>
          <a:p>
            <a:r>
              <a:rPr lang="en-US" sz="2400" dirty="0" smtClean="0"/>
              <a:t>In </a:t>
            </a:r>
            <a:r>
              <a:rPr lang="en-US" sz="2400" dirty="0"/>
              <a:t>order for simulation models to produce meaningful results, the analyst must provide the appropriate input and must replicate the conditions and constraints of the </a:t>
            </a:r>
            <a:r>
              <a:rPr lang="en-US" sz="2400" dirty="0" smtClean="0"/>
              <a:t>real-life </a:t>
            </a:r>
            <a:r>
              <a:rPr lang="en-US" sz="2400" dirty="0"/>
              <a:t>problem as accurately as possible.</a:t>
            </a:r>
          </a:p>
          <a:p>
            <a:r>
              <a:rPr lang="en-US" sz="2400" dirty="0" smtClean="0"/>
              <a:t>Because </a:t>
            </a:r>
            <a:r>
              <a:rPr lang="en-US" sz="2400" dirty="0"/>
              <a:t>each simulation model is specifically developed to analyze a specific problem, the model, results, or the conclusions cannot be transferred to other problems. </a:t>
            </a:r>
          </a:p>
        </p:txBody>
      </p:sp>
      <p:sp>
        <p:nvSpPr>
          <p:cNvPr id="5" name="Slide Number Placeholder 4"/>
          <p:cNvSpPr>
            <a:spLocks noGrp="1"/>
          </p:cNvSpPr>
          <p:nvPr>
            <p:ph type="sldNum" sz="quarter" idx="12"/>
          </p:nvPr>
        </p:nvSpPr>
        <p:spPr/>
        <p:txBody>
          <a:bodyPr/>
          <a:lstStyle/>
          <a:p>
            <a:fld id="{B6F15528-21DE-4FAA-801E-634DDDAF4B2B}" type="slidenum">
              <a:rPr lang="en-US" smtClean="0"/>
              <a:pPr/>
              <a:t>7</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4723745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dirty="0"/>
              <a:t>Monte Carlo Simulation</a:t>
            </a:r>
          </a:p>
        </p:txBody>
      </p:sp>
      <p:sp>
        <p:nvSpPr>
          <p:cNvPr id="7" name="Content Placeholder 6"/>
          <p:cNvSpPr>
            <a:spLocks noGrp="1"/>
          </p:cNvSpPr>
          <p:nvPr>
            <p:ph idx="1"/>
          </p:nvPr>
        </p:nvSpPr>
        <p:spPr>
          <a:xfrm>
            <a:off x="990600" y="1219200"/>
            <a:ext cx="7696200" cy="5029200"/>
          </a:xfrm>
        </p:spPr>
        <p:txBody>
          <a:bodyPr>
            <a:noAutofit/>
          </a:bodyPr>
          <a:lstStyle/>
          <a:p>
            <a:r>
              <a:rPr lang="en-US" sz="2400" dirty="0" smtClean="0"/>
              <a:t>Monte </a:t>
            </a:r>
            <a:r>
              <a:rPr lang="en-US" sz="2400" dirty="0"/>
              <a:t>Carlo simulation is comprised of </a:t>
            </a:r>
            <a:r>
              <a:rPr lang="en-US" sz="2400" dirty="0" smtClean="0"/>
              <a:t>five </a:t>
            </a:r>
            <a:r>
              <a:rPr lang="en-US" sz="2400" dirty="0"/>
              <a:t>steps:</a:t>
            </a:r>
          </a:p>
          <a:p>
            <a:pPr lvl="1"/>
            <a:r>
              <a:rPr lang="en-US" sz="2000" dirty="0" smtClean="0"/>
              <a:t>Generate </a:t>
            </a:r>
            <a:r>
              <a:rPr lang="en-US" sz="2000" dirty="0"/>
              <a:t>a probability distribution for the various possible values of key random variables</a:t>
            </a:r>
          </a:p>
          <a:p>
            <a:pPr lvl="1"/>
            <a:r>
              <a:rPr lang="en-US" sz="2000" dirty="0" smtClean="0"/>
              <a:t>Compute </a:t>
            </a:r>
            <a:r>
              <a:rPr lang="en-US" sz="2000" dirty="0"/>
              <a:t>a cumulative probability distribution for each random variable</a:t>
            </a:r>
          </a:p>
          <a:p>
            <a:pPr lvl="1"/>
            <a:r>
              <a:rPr lang="en-US" sz="2000" dirty="0" smtClean="0"/>
              <a:t>Assign </a:t>
            </a:r>
            <a:r>
              <a:rPr lang="en-US" sz="2000" dirty="0"/>
              <a:t>an interval of random numbers for each potential value of the random variable</a:t>
            </a:r>
          </a:p>
          <a:p>
            <a:pPr lvl="1"/>
            <a:r>
              <a:rPr lang="en-US" sz="2000" dirty="0" smtClean="0"/>
              <a:t>Generate </a:t>
            </a:r>
            <a:r>
              <a:rPr lang="en-US" sz="2000" dirty="0"/>
              <a:t>random numbers by using a random number table or a computer</a:t>
            </a:r>
          </a:p>
          <a:p>
            <a:pPr lvl="1"/>
            <a:r>
              <a:rPr lang="en-US" sz="2000" dirty="0" smtClean="0"/>
              <a:t>Simulate </a:t>
            </a:r>
            <a:r>
              <a:rPr lang="en-US" sz="2000" dirty="0"/>
              <a:t>a series of trials and analyze the </a:t>
            </a:r>
            <a:r>
              <a:rPr lang="en-US" sz="2000" dirty="0" smtClean="0"/>
              <a:t>results</a:t>
            </a:r>
            <a:endParaRPr lang="en-US" sz="20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8</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dirty="0"/>
          </a:p>
        </p:txBody>
      </p:sp>
    </p:spTree>
    <p:extLst>
      <p:ext uri="{BB962C8B-B14F-4D97-AF65-F5344CB8AC3E}">
        <p14:creationId xmlns:p14="http://schemas.microsoft.com/office/powerpoint/2010/main" val="25514788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609600"/>
          </a:xfrm>
        </p:spPr>
        <p:txBody>
          <a:bodyPr>
            <a:noAutofit/>
          </a:bodyPr>
          <a:lstStyle/>
          <a:p>
            <a:r>
              <a:rPr lang="en-US" sz="2200" dirty="0"/>
              <a:t>Example D.1</a:t>
            </a:r>
          </a:p>
        </p:txBody>
      </p:sp>
      <p:sp>
        <p:nvSpPr>
          <p:cNvPr id="7" name="Content Placeholder 6"/>
          <p:cNvSpPr>
            <a:spLocks noGrp="1"/>
          </p:cNvSpPr>
          <p:nvPr>
            <p:ph idx="1"/>
          </p:nvPr>
        </p:nvSpPr>
        <p:spPr>
          <a:xfrm>
            <a:off x="990600" y="685800"/>
            <a:ext cx="7696200" cy="2362200"/>
          </a:xfrm>
        </p:spPr>
        <p:txBody>
          <a:bodyPr>
            <a:noAutofit/>
          </a:bodyPr>
          <a:lstStyle/>
          <a:p>
            <a:r>
              <a:rPr lang="en-US" sz="1800" dirty="0" smtClean="0"/>
              <a:t>The </a:t>
            </a:r>
            <a:r>
              <a:rPr lang="en-US" sz="1800" dirty="0"/>
              <a:t>manager of a large electronics store that sells televisions and other related accessories wants to determine how many LED TVs to order each day. The key random variable is the average demand for LED TVs each day, which will determine the average daily revenue the store will generate. The average price of an LED TV is $800. Based on past sales records, the manager has determined the demand distribution for the past 100 days shown in Table D.1. Use Monte Carlo simulation to determine how many LED TVs to order each day</a:t>
            </a:r>
            <a:r>
              <a:rPr lang="en-US" sz="1800" dirty="0" smtClean="0"/>
              <a:t>.</a:t>
            </a:r>
            <a:endParaRPr lang="en-US" sz="1800" dirty="0"/>
          </a:p>
        </p:txBody>
      </p:sp>
      <p:sp>
        <p:nvSpPr>
          <p:cNvPr id="5" name="Slide Number Placeholder 4"/>
          <p:cNvSpPr>
            <a:spLocks noGrp="1"/>
          </p:cNvSpPr>
          <p:nvPr>
            <p:ph type="sldNum" sz="quarter" idx="12"/>
          </p:nvPr>
        </p:nvSpPr>
        <p:spPr>
          <a:xfrm>
            <a:off x="8680101" y="6629400"/>
            <a:ext cx="457200" cy="228600"/>
          </a:xfrm>
        </p:spPr>
        <p:txBody>
          <a:bodyPr/>
          <a:lstStyle/>
          <a:p>
            <a:fld id="{B6F15528-21DE-4FAA-801E-634DDDAF4B2B}" type="slidenum">
              <a:rPr lang="en-US" smtClean="0"/>
              <a:pPr/>
              <a:t>9</a:t>
            </a:fld>
            <a:endParaRPr lang="en-US" dirty="0"/>
          </a:p>
        </p:txBody>
      </p:sp>
      <p:sp>
        <p:nvSpPr>
          <p:cNvPr id="8" name="Footer Placeholder 3"/>
          <p:cNvSpPr>
            <a:spLocks noGrp="1"/>
          </p:cNvSpPr>
          <p:nvPr>
            <p:ph type="ftr" sz="quarter" idx="11"/>
          </p:nvPr>
        </p:nvSpPr>
        <p:spPr>
          <a:xfrm>
            <a:off x="609600" y="6553200"/>
            <a:ext cx="7010400" cy="304800"/>
          </a:xfrm>
        </p:spPr>
        <p:txBody>
          <a:bodyPr/>
          <a:lstStyle/>
          <a:p>
            <a:r>
              <a:rPr lang="en-US" dirty="0" err="1" smtClean="0"/>
              <a:t>Venkataraman</a:t>
            </a:r>
            <a:r>
              <a:rPr lang="en-US" dirty="0" smtClean="0"/>
              <a:t> &amp; Pinto, Operations Management, 1e. SAGE, 2018.</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799" y="3115826"/>
            <a:ext cx="8382001" cy="32711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38505800"/>
      </p:ext>
    </p:extLst>
  </p:cSld>
  <p:clrMapOvr>
    <a:masterClrMapping/>
  </p:clrMapOvr>
  <p:timing>
    <p:tnLst>
      <p:par>
        <p:cTn id="1" dur="indefinite" restart="never" nodeType="tmRoot"/>
      </p:par>
    </p:tnLst>
  </p:timing>
</p:sld>
</file>

<file path=ppt/theme/theme1.xml><?xml version="1.0" encoding="utf-8"?>
<a:theme xmlns:a="http://schemas.openxmlformats.org/drawingml/2006/main" name="Venkataraman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VenkataramanTheme</Template>
  <TotalTime>7620</TotalTime>
  <Words>1617</Words>
  <Application>Microsoft Office PowerPoint</Application>
  <PresentationFormat>On-screen Show (4:3)</PresentationFormat>
  <Paragraphs>135</Paragraphs>
  <Slides>26</Slides>
  <Notes>1</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VenkataramanTheme</vt:lpstr>
      <vt:lpstr>PowerPoint Presentation</vt:lpstr>
      <vt:lpstr>Module D: Simulation</vt:lpstr>
      <vt:lpstr>Learning Objectives</vt:lpstr>
      <vt:lpstr>Using Simulations to Answer “What If?” in the Oil Business</vt:lpstr>
      <vt:lpstr>Introduction to Simulation</vt:lpstr>
      <vt:lpstr>Advantages of Simulation</vt:lpstr>
      <vt:lpstr>Disadvantages of Simulation</vt:lpstr>
      <vt:lpstr>Monte Carlo Simulation</vt:lpstr>
      <vt:lpstr>Example D.1</vt:lpstr>
      <vt:lpstr>Example D.1, Cont’d</vt:lpstr>
      <vt:lpstr>Example D.1, Cont’d</vt:lpstr>
      <vt:lpstr>Example D.1, Cont’d</vt:lpstr>
      <vt:lpstr>Example D.1, Cont’d</vt:lpstr>
      <vt:lpstr>Example D.1 Using Excel</vt:lpstr>
      <vt:lpstr>Example D.1 Using Excel, Cont’d</vt:lpstr>
      <vt:lpstr>Inventory Simulation</vt:lpstr>
      <vt:lpstr>Example D.2</vt:lpstr>
      <vt:lpstr>Example D.2, Cont’d</vt:lpstr>
      <vt:lpstr>Example D.2, Cont’d</vt:lpstr>
      <vt:lpstr>Example D.2, Cont’d</vt:lpstr>
      <vt:lpstr>Example D.2, Cont’d</vt:lpstr>
      <vt:lpstr>Example D.2, Cont’d</vt:lpstr>
      <vt:lpstr>Simulation of Waiting Line Systems</vt:lpstr>
      <vt:lpstr>Example D.3</vt:lpstr>
      <vt:lpstr>Example D.3, Cont’d</vt:lpstr>
      <vt:lpstr>Example D.3, Cont’d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Ancheta, Katie</dc:creator>
  <cp:lastModifiedBy>Wright, Jennie</cp:lastModifiedBy>
  <cp:revision>385</cp:revision>
  <dcterms:created xsi:type="dcterms:W3CDTF">2006-08-16T00:00:00Z</dcterms:created>
  <dcterms:modified xsi:type="dcterms:W3CDTF">2017-01-09T12:25:11Z</dcterms:modified>
</cp:coreProperties>
</file>